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06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Stock Market Bar Graph">
            <a:extLst>
              <a:ext uri="{FF2B5EF4-FFF2-40B4-BE49-F238E27FC236}">
                <a16:creationId xmlns:a16="http://schemas.microsoft.com/office/drawing/2014/main" id="{D44A2723-998D-B7E8-C69A-2606A29AFB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24786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Investment Analysis of Emerging Markets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</a:rPr>
              <a:t>Balancing Risk and Return for Optimal Investment Choices</a:t>
            </a:r>
          </a:p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</a:rPr>
              <a:t>Prepared by: Adrian Moroianu</a:t>
            </a:r>
          </a:p>
          <a:p>
            <a:pPr>
              <a:lnSpc>
                <a:spcPct val="90000"/>
              </a:lnSpc>
            </a:pPr>
            <a:r>
              <a:rPr lang="en-US" sz="2200">
                <a:solidFill>
                  <a:srgbClr val="FFFFFF"/>
                </a:solidFill>
              </a:rPr>
              <a:t>Date: 5/20/2024</a:t>
            </a:r>
            <a:endParaRPr lang="en-US" sz="2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lculator, pen, compass, money and a paper with graphs printed on it">
            <a:extLst>
              <a:ext uri="{FF2B5EF4-FFF2-40B4-BE49-F238E27FC236}">
                <a16:creationId xmlns:a16="http://schemas.microsoft.com/office/drawing/2014/main" id="{9CC58B10-D40D-7F7B-2808-E9DA620993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051" r="27828" b="-1"/>
          <a:stretch/>
        </p:blipFill>
        <p:spPr>
          <a:xfrm>
            <a:off x="4577270" y="10"/>
            <a:ext cx="4566728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77268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328512"/>
            <a:ext cx="3583791" cy="1628970"/>
          </a:xfrm>
        </p:spPr>
        <p:txBody>
          <a:bodyPr anchor="ctr">
            <a:normAutofit/>
          </a:bodyPr>
          <a:lstStyle/>
          <a:p>
            <a:r>
              <a:rPr lang="en-US" sz="350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884929"/>
            <a:ext cx="3494817" cy="3374137"/>
          </a:xfrm>
        </p:spPr>
        <p:txBody>
          <a:bodyPr anchor="ctr">
            <a:normAutofit/>
          </a:bodyPr>
          <a:lstStyle/>
          <a:p>
            <a:r>
              <a:rPr lang="en-US" sz="1700"/>
              <a:t>Objective: To analyze and compare the investment potential of various emerging markets based on expected returns and associated risks.</a:t>
            </a:r>
          </a:p>
          <a:p>
            <a:r>
              <a:rPr lang="en-US" sz="1700"/>
              <a:t>Key Metrics: Future value of a €10,000 investment over 5 years, credit ratings as risk indicators.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splay stock market numbers">
            <a:extLst>
              <a:ext uri="{FF2B5EF4-FFF2-40B4-BE49-F238E27FC236}">
                <a16:creationId xmlns:a16="http://schemas.microsoft.com/office/drawing/2014/main" id="{1CEFE1B5-2EAF-DE31-D4B9-5C1A8E5635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835" r="29671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US" sz="3500"/>
              <a:t>Data 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/>
              <a:t>We'll use the average GDP growth rates for the next 5 years:</a:t>
            </a:r>
          </a:p>
          <a:p>
            <a:pPr>
              <a:lnSpc>
                <a:spcPct val="90000"/>
              </a:lnSpc>
            </a:pPr>
            <a:r>
              <a:rPr lang="en-US" sz="1300"/>
              <a:t>Safe Countries:</a:t>
            </a:r>
          </a:p>
          <a:p>
            <a:pPr>
              <a:lnSpc>
                <a:spcPct val="90000"/>
              </a:lnSpc>
            </a:pPr>
            <a:r>
              <a:rPr lang="en-US" sz="1300"/>
              <a:t>  - United States: 2.0%</a:t>
            </a:r>
          </a:p>
          <a:p>
            <a:pPr>
              <a:lnSpc>
                <a:spcPct val="90000"/>
              </a:lnSpc>
            </a:pPr>
            <a:r>
              <a:rPr lang="en-US" sz="1300"/>
              <a:t>  - Germany: 1.5%</a:t>
            </a:r>
          </a:p>
          <a:p>
            <a:pPr>
              <a:lnSpc>
                <a:spcPct val="90000"/>
              </a:lnSpc>
            </a:pPr>
            <a:r>
              <a:rPr lang="en-US" sz="1300"/>
              <a:t>  - Switzerland: 1.5%</a:t>
            </a:r>
          </a:p>
          <a:p>
            <a:pPr>
              <a:lnSpc>
                <a:spcPct val="90000"/>
              </a:lnSpc>
            </a:pPr>
            <a:r>
              <a:rPr lang="en-US" sz="1300"/>
              <a:t>  - Norway: 2.0%</a:t>
            </a:r>
          </a:p>
          <a:p>
            <a:pPr>
              <a:lnSpc>
                <a:spcPct val="90000"/>
              </a:lnSpc>
            </a:pPr>
            <a:r>
              <a:rPr lang="en-US" sz="1300"/>
              <a:t>  - Australia: 2.5%</a:t>
            </a:r>
          </a:p>
          <a:p>
            <a:pPr>
              <a:lnSpc>
                <a:spcPct val="90000"/>
              </a:lnSpc>
            </a:pPr>
            <a:endParaRPr lang="en-US" sz="1300"/>
          </a:p>
          <a:p>
            <a:pPr>
              <a:lnSpc>
                <a:spcPct val="90000"/>
              </a:lnSpc>
            </a:pPr>
            <a:r>
              <a:rPr lang="en-US" sz="1300"/>
              <a:t>Emerging Countries:</a:t>
            </a:r>
          </a:p>
          <a:p>
            <a:pPr>
              <a:lnSpc>
                <a:spcPct val="90000"/>
              </a:lnSpc>
            </a:pPr>
            <a:r>
              <a:rPr lang="en-US" sz="1300"/>
              <a:t>  - India: 7.0%</a:t>
            </a:r>
          </a:p>
          <a:p>
            <a:pPr>
              <a:lnSpc>
                <a:spcPct val="90000"/>
              </a:lnSpc>
            </a:pPr>
            <a:r>
              <a:rPr lang="en-US" sz="1300"/>
              <a:t>  - Brazil: 2.5%</a:t>
            </a:r>
          </a:p>
          <a:p>
            <a:pPr>
              <a:lnSpc>
                <a:spcPct val="90000"/>
              </a:lnSpc>
            </a:pPr>
            <a:r>
              <a:rPr lang="en-US" sz="1300"/>
              <a:t>  - Indonesia: 5.5%</a:t>
            </a:r>
          </a:p>
          <a:p>
            <a:pPr>
              <a:lnSpc>
                <a:spcPct val="90000"/>
              </a:lnSpc>
            </a:pPr>
            <a:r>
              <a:rPr lang="en-US" sz="1300"/>
              <a:t>  - Mexico: 3.0%</a:t>
            </a:r>
          </a:p>
          <a:p>
            <a:pPr>
              <a:lnSpc>
                <a:spcPct val="90000"/>
              </a:lnSpc>
            </a:pPr>
            <a:r>
              <a:rPr lang="en-US" sz="1300"/>
              <a:t>  - Vietnam: 6.5%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Calculating Future Value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/>
              <a:t>The formula to calculate the future value of an investment is:</a:t>
            </a:r>
          </a:p>
          <a:p>
            <a:r>
              <a:rPr lang="en-US" sz="1700"/>
              <a:t>FV = PV × (1 + r)^n</a:t>
            </a:r>
          </a:p>
          <a:p>
            <a:endParaRPr lang="en-US" sz="1700"/>
          </a:p>
          <a:p>
            <a:r>
              <a:rPr lang="en-US" sz="1700"/>
              <a:t>Where:</a:t>
            </a:r>
          </a:p>
          <a:p>
            <a:r>
              <a:rPr lang="en-US" sz="1700"/>
              <a:t>- FV is the future value of the investment.</a:t>
            </a:r>
          </a:p>
          <a:p>
            <a:r>
              <a:rPr lang="en-US" sz="1700"/>
              <a:t>- PV is the present value of the investment (€10,000).</a:t>
            </a:r>
          </a:p>
          <a:p>
            <a:r>
              <a:rPr lang="en-US" sz="1700"/>
              <a:t>- r is the annual growth rate.</a:t>
            </a:r>
          </a:p>
          <a:p>
            <a:r>
              <a:rPr lang="en-US" sz="1700"/>
              <a:t>- n is the number of years (5 years).</a:t>
            </a: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AF9B615D-F1DE-3C4A-DEC4-5A6A7D4DE7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94" r="34704" b="2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aph showing the growth of a company&#10;&#10;Description automatically generated with medium confidence">
            <a:extLst>
              <a:ext uri="{FF2B5EF4-FFF2-40B4-BE49-F238E27FC236}">
                <a16:creationId xmlns:a16="http://schemas.microsoft.com/office/drawing/2014/main" id="{C41ABD68-07D7-2FE6-683D-8FBA65E70B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3"/>
          <a:stretch/>
        </p:blipFill>
        <p:spPr>
          <a:xfrm>
            <a:off x="20" y="10"/>
            <a:ext cx="9143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9144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2167" y="5746071"/>
            <a:ext cx="5261624" cy="8522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600"/>
              <a:t>Growth of €10,000 Investment in Safe Countries Over 5 Years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A254D376-7060-4491-9779-FC35E62F3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5186423"/>
            <a:ext cx="7886700" cy="111438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500"/>
              <a:t>Growth of €10,000 Investment in Emerging Countries Over 5 Years</a:t>
            </a:r>
          </a:p>
        </p:txBody>
      </p:sp>
      <p:pic>
        <p:nvPicPr>
          <p:cNvPr id="5" name="Picture 4" descr="A graph of a graph showing the growth of a company">
            <a:extLst>
              <a:ext uri="{FF2B5EF4-FFF2-40B4-BE49-F238E27FC236}">
                <a16:creationId xmlns:a16="http://schemas.microsoft.com/office/drawing/2014/main" id="{82358460-CB16-3DDB-5CEF-D30A45B3B2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07"/>
          <a:stretch/>
        </p:blipFill>
        <p:spPr>
          <a:xfrm>
            <a:off x="20" y="10"/>
            <a:ext cx="9143980" cy="50146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FCA2118-59A2-4310-A4B2-F2CBA821E8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40492"/>
            <a:ext cx="9144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1295" y="5279511"/>
            <a:ext cx="7261411" cy="73988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Investment Risk by Country</a:t>
            </a:r>
          </a:p>
        </p:txBody>
      </p:sp>
      <p:pic>
        <p:nvPicPr>
          <p:cNvPr id="5" name="Picture 4" descr="A graph with blue and white bars&#10;&#10;Description automatically generated">
            <a:extLst>
              <a:ext uri="{FF2B5EF4-FFF2-40B4-BE49-F238E27FC236}">
                <a16:creationId xmlns:a16="http://schemas.microsoft.com/office/drawing/2014/main" id="{FE41D9AC-8958-B95B-A6BE-67B5B707B5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291"/>
          <a:stretch/>
        </p:blipFill>
        <p:spPr>
          <a:xfrm>
            <a:off x="467315" y="818613"/>
            <a:ext cx="8209369" cy="37462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7908" y="741391"/>
            <a:ext cx="3368866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Interpretation</a:t>
            </a:r>
          </a:p>
        </p:txBody>
      </p:sp>
      <p:pic>
        <p:nvPicPr>
          <p:cNvPr id="5" name="Picture 4" descr="World map made up of coins">
            <a:extLst>
              <a:ext uri="{FF2B5EF4-FFF2-40B4-BE49-F238E27FC236}">
                <a16:creationId xmlns:a16="http://schemas.microsoft.com/office/drawing/2014/main" id="{F7D8825C-CCEB-4627-C83F-A1EDDC502C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2" r="23714" b="-2"/>
          <a:stretch/>
        </p:blipFill>
        <p:spPr>
          <a:xfrm>
            <a:off x="20" y="10"/>
            <a:ext cx="4571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2521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7908" y="2533476"/>
            <a:ext cx="3368865" cy="344783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900"/>
              <a:t>Safe Countries:</a:t>
            </a:r>
          </a:p>
          <a:p>
            <a:pPr>
              <a:lnSpc>
                <a:spcPct val="90000"/>
              </a:lnSpc>
            </a:pPr>
            <a:r>
              <a:rPr lang="en-US" sz="900"/>
              <a:t>- United States: Investment grows to approximately €11,041.</a:t>
            </a:r>
          </a:p>
          <a:p>
            <a:pPr>
              <a:lnSpc>
                <a:spcPct val="90000"/>
              </a:lnSpc>
            </a:pPr>
            <a:r>
              <a:rPr lang="en-US" sz="900"/>
              <a:t>- Germany: Investment grows to approximately €10,772.</a:t>
            </a:r>
          </a:p>
          <a:p>
            <a:pPr>
              <a:lnSpc>
                <a:spcPct val="90000"/>
              </a:lnSpc>
            </a:pPr>
            <a:r>
              <a:rPr lang="en-US" sz="900"/>
              <a:t>- Switzerland: Investment grows to approximately €10,772.</a:t>
            </a:r>
          </a:p>
          <a:p>
            <a:pPr>
              <a:lnSpc>
                <a:spcPct val="90000"/>
              </a:lnSpc>
            </a:pPr>
            <a:r>
              <a:rPr lang="en-US" sz="900"/>
              <a:t>- Norway: Investment grows to approximately €11,041.</a:t>
            </a:r>
          </a:p>
          <a:p>
            <a:pPr>
              <a:lnSpc>
                <a:spcPct val="90000"/>
              </a:lnSpc>
            </a:pPr>
            <a:r>
              <a:rPr lang="en-US" sz="900"/>
              <a:t>- Australia: Investment grows to approximately €11,331.</a:t>
            </a:r>
          </a:p>
          <a:p>
            <a:pPr>
              <a:lnSpc>
                <a:spcPct val="90000"/>
              </a:lnSpc>
            </a:pPr>
            <a:endParaRPr lang="en-US" sz="900"/>
          </a:p>
          <a:p>
            <a:pPr>
              <a:lnSpc>
                <a:spcPct val="90000"/>
              </a:lnSpc>
            </a:pPr>
            <a:r>
              <a:rPr lang="en-US" sz="900"/>
              <a:t>Emerging Countries:</a:t>
            </a:r>
          </a:p>
          <a:p>
            <a:pPr>
              <a:lnSpc>
                <a:spcPct val="90000"/>
              </a:lnSpc>
            </a:pPr>
            <a:r>
              <a:rPr lang="en-US" sz="900"/>
              <a:t>- India: Investment grows to approximately €14,026.</a:t>
            </a:r>
          </a:p>
          <a:p>
            <a:pPr>
              <a:lnSpc>
                <a:spcPct val="90000"/>
              </a:lnSpc>
            </a:pPr>
            <a:r>
              <a:rPr lang="en-US" sz="900"/>
              <a:t>- Brazil: Investment grows to approximately €11,314.</a:t>
            </a:r>
          </a:p>
          <a:p>
            <a:pPr>
              <a:lnSpc>
                <a:spcPct val="90000"/>
              </a:lnSpc>
            </a:pPr>
            <a:r>
              <a:rPr lang="en-US" sz="900"/>
              <a:t>- Indonesia: Investment grows to approximately €13,071.</a:t>
            </a:r>
          </a:p>
          <a:p>
            <a:pPr>
              <a:lnSpc>
                <a:spcPct val="90000"/>
              </a:lnSpc>
            </a:pPr>
            <a:r>
              <a:rPr lang="en-US" sz="900"/>
              <a:t>- Mexico: Investment grows to approximately €11,593.</a:t>
            </a:r>
          </a:p>
          <a:p>
            <a:pPr>
              <a:lnSpc>
                <a:spcPct val="90000"/>
              </a:lnSpc>
            </a:pPr>
            <a:r>
              <a:rPr lang="en-US" sz="900"/>
              <a:t>- Vietnam: Investment grows to approximately €13,696.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7908" y="741391"/>
            <a:ext cx="3368866" cy="1616203"/>
          </a:xfrm>
        </p:spPr>
        <p:txBody>
          <a:bodyPr anchor="b">
            <a:normAutofit/>
          </a:bodyPr>
          <a:lstStyle/>
          <a:p>
            <a:r>
              <a:rPr lang="en-US" sz="2800"/>
              <a:t>Conclusion</a:t>
            </a:r>
          </a:p>
        </p:txBody>
      </p:sp>
      <p:pic>
        <p:nvPicPr>
          <p:cNvPr id="5" name="Picture 4" descr="Codes on papers">
            <a:extLst>
              <a:ext uri="{FF2B5EF4-FFF2-40B4-BE49-F238E27FC236}">
                <a16:creationId xmlns:a16="http://schemas.microsoft.com/office/drawing/2014/main" id="{470538DC-FEDD-7CCF-9DF1-1ADA6D8E56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24" r="26776" b="-1"/>
          <a:stretch/>
        </p:blipFill>
        <p:spPr>
          <a:xfrm>
            <a:off x="20" y="10"/>
            <a:ext cx="4571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2521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7908" y="2533476"/>
            <a:ext cx="3368865" cy="3447832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200"/>
              <a:t>Best Choice for Investment:</a:t>
            </a:r>
          </a:p>
          <a:p>
            <a:pPr>
              <a:lnSpc>
                <a:spcPct val="90000"/>
              </a:lnSpc>
            </a:pPr>
            <a:r>
              <a:rPr lang="en-US" sz="1200"/>
              <a:t>Based on the balance of risk and return, Indonesia emerges as the best choice for investment among the given emerging markets. It provides a high expected return with a moderate risk profile:</a:t>
            </a:r>
          </a:p>
          <a:p>
            <a:pPr>
              <a:lnSpc>
                <a:spcPct val="90000"/>
              </a:lnSpc>
            </a:pPr>
            <a:endParaRPr lang="en-US" sz="1200"/>
          </a:p>
          <a:p>
            <a:pPr>
              <a:lnSpc>
                <a:spcPct val="90000"/>
              </a:lnSpc>
            </a:pPr>
            <a:r>
              <a:rPr lang="en-US" sz="1200"/>
              <a:t>- Expected Return: €13,071 from a €10,000 investment over 5 years.</a:t>
            </a:r>
          </a:p>
          <a:p>
            <a:pPr>
              <a:lnSpc>
                <a:spcPct val="90000"/>
              </a:lnSpc>
            </a:pPr>
            <a:r>
              <a:rPr lang="en-US" sz="1200"/>
              <a:t>- Risk: Rated BBB (9 on our risk scale).</a:t>
            </a:r>
          </a:p>
          <a:p>
            <a:pPr>
              <a:lnSpc>
                <a:spcPct val="90000"/>
              </a:lnSpc>
            </a:pPr>
            <a:endParaRPr lang="en-US" sz="1200"/>
          </a:p>
          <a:p>
            <a:pPr>
              <a:lnSpc>
                <a:spcPct val="90000"/>
              </a:lnSpc>
            </a:pPr>
            <a:r>
              <a:rPr lang="en-US" sz="1200"/>
              <a:t>Indonesia's large domestic market, economic reforms, and infrastructure development create a favorable environment for investment. While India and Vietnam offer higher returns, their associated risks are significantly greater. Mexico, while safer, offers lower returns compared to Indonesia.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461</Words>
  <Application>Microsoft Office PowerPoint</Application>
  <PresentationFormat>On-screen Show (4:3)</PresentationFormat>
  <Paragraphs>56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Investment Analysis of Emerging Markets</vt:lpstr>
      <vt:lpstr>Introduction</vt:lpstr>
      <vt:lpstr>Data Assumptions</vt:lpstr>
      <vt:lpstr>Calculating Future Value</vt:lpstr>
      <vt:lpstr>Growth of €10,000 Investment in Safe Countries Over 5 Years</vt:lpstr>
      <vt:lpstr>Growth of €10,000 Investment in Emerging Countries Over 5 Years</vt:lpstr>
      <vt:lpstr>Investment Risk by Country</vt:lpstr>
      <vt:lpstr>Interpretation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Investment Analysis of Emerging Markets</dc:title>
  <dc:subject/>
  <dc:creator/>
  <cp:keywords/>
  <dc:description>generated using python-pptx</dc:description>
  <cp:lastModifiedBy>Moroianu Adrian</cp:lastModifiedBy>
  <cp:revision>2</cp:revision>
  <dcterms:created xsi:type="dcterms:W3CDTF">2013-01-27T09:14:16Z</dcterms:created>
  <dcterms:modified xsi:type="dcterms:W3CDTF">2024-05-20T10:46:27Z</dcterms:modified>
  <cp:category/>
</cp:coreProperties>
</file>

<file path=docProps/thumbnail.jpeg>
</file>